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notesMasterIdLst>
    <p:notesMasterId r:id="rId13"/>
  </p:notesMasterIdLst>
  <p:sldIdLst>
    <p:sldId id="256" r:id="rId2"/>
    <p:sldId id="265" r:id="rId3"/>
    <p:sldId id="263" r:id="rId4"/>
    <p:sldId id="257" r:id="rId5"/>
    <p:sldId id="258" r:id="rId6"/>
    <p:sldId id="259" r:id="rId7"/>
    <p:sldId id="260" r:id="rId8"/>
    <p:sldId id="261" r:id="rId9"/>
    <p:sldId id="266" r:id="rId10"/>
    <p:sldId id="262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43351-852A-49C1-B8AD-C08E86147128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AF7DA-7C89-4583-8E2B-F7479D10B3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216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AF7DA-7C89-4583-8E2B-F7479D10B30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472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1AF7DA-7C89-4583-8E2B-F7479D10B30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169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246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60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8757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7515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92069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546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718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86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35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602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60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891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60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02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6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43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F74BD-8E82-4560-9E93-A1F582E80ABE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74E5C8F-FF5B-476C-9886-020D451ECB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0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9165EBD065A2131ED7ACB8D15734AA95D79B8CC10A3A1F7F44413767987B0333A2FBE2B28C265D8186AA231876E558034FA9EE1F446FE845y5gEL" TargetMode="Externa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создания и функционирования исправительных центров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2496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34789" y="609600"/>
            <a:ext cx="8569822" cy="1436914"/>
          </a:xfrm>
        </p:spPr>
        <p:txBody>
          <a:bodyPr>
            <a:noAutofit/>
          </a:bodyPr>
          <a:lstStyle/>
          <a:p>
            <a:r>
              <a:rPr lang="ru-RU" sz="4000" dirty="0"/>
              <a:t>Материально-бытовое обеспечение осужденных к принудительным работам</a:t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91094" y="2185852"/>
            <a:ext cx="9257212" cy="4171404"/>
          </a:xfrm>
        </p:spPr>
        <p:txBody>
          <a:bodyPr>
            <a:normAutofit fontScale="6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FF0000"/>
                </a:solidFill>
              </a:rPr>
              <a:t>Материально-бытовое обеспечение осужденных к принудительным работам обеспечивается за счет </a:t>
            </a:r>
            <a:r>
              <a:rPr lang="ru-RU" sz="2400" dirty="0" smtClean="0">
                <a:solidFill>
                  <a:srgbClr val="FF0000"/>
                </a:solidFill>
              </a:rPr>
              <a:t>территориального органа ФСИН России. </a:t>
            </a:r>
            <a:endParaRPr lang="ru-RU" sz="24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В общежитиях исправительных центров осужденным к принудительным работам предоставляются </a:t>
            </a:r>
            <a:r>
              <a:rPr lang="ru-RU" sz="2400" b="1" dirty="0" smtClean="0"/>
              <a:t>индивидуальные спальные места и постельные принадлежности</a:t>
            </a:r>
            <a:r>
              <a:rPr lang="ru-RU" sz="2400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b="1" dirty="0" smtClean="0"/>
              <a:t>Норма </a:t>
            </a:r>
            <a:r>
              <a:rPr lang="ru-RU" sz="2400" b="1" dirty="0"/>
              <a:t>жилой площади </a:t>
            </a:r>
            <a:r>
              <a:rPr lang="ru-RU" sz="2400" dirty="0" smtClean="0"/>
              <a:t>не менее 4м2 на 1 осужденного.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Обеспечение осужденных к принудительным работам одеждой, обувью, за исключением одежды и обуви, являющихся средствами индивидуальной защиты, и питанием осуществляется </a:t>
            </a:r>
            <a:r>
              <a:rPr lang="ru-RU" sz="2400" b="1" dirty="0"/>
              <a:t>за счет их собственных </a:t>
            </a:r>
            <a:r>
              <a:rPr lang="ru-RU" sz="2400" b="1" dirty="0" smtClean="0"/>
              <a:t>средств либо за счет средств федерального бюджета.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Осужденные </a:t>
            </a:r>
            <a:r>
              <a:rPr lang="ru-RU" sz="2400" dirty="0"/>
              <a:t>к принудительным работам </a:t>
            </a:r>
            <a:r>
              <a:rPr lang="ru-RU" sz="2400" b="1" dirty="0" smtClean="0"/>
              <a:t>ежемесячно возмещают из </a:t>
            </a:r>
            <a:r>
              <a:rPr lang="ru-RU" sz="2400" b="1" dirty="0"/>
              <a:t>собственных средств расходы исправительных центров на оплату коммунально-бытовых услуг и содержание имущества </a:t>
            </a:r>
            <a:r>
              <a:rPr lang="ru-RU" sz="2400" dirty="0"/>
              <a:t>в пределах фактических затрат, произведенных в данном месяце. Осужденные к принудительным работам при отсутствии у них собственных средств указанные расходы исправительных центров не возмещают</a:t>
            </a:r>
            <a:r>
              <a:rPr lang="ru-RU" sz="2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Для исправительных центров возможно использование модульных конструкций.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342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Контактная информация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7624" y="2948708"/>
            <a:ext cx="8915399" cy="1555864"/>
          </a:xfrm>
        </p:spPr>
        <p:txBody>
          <a:bodyPr/>
          <a:lstStyle/>
          <a:p>
            <a:r>
              <a:rPr lang="ru-RU" dirty="0" smtClean="0"/>
              <a:t>По вопросу создания участка исправительного центра на базе имущества организации для трудоустройства осужденных к принудительным работам необходимо обращаться по телефону УФСИН России по </a:t>
            </a:r>
            <a:r>
              <a:rPr lang="ru-RU" dirty="0"/>
              <a:t>Астраханской </a:t>
            </a:r>
            <a:r>
              <a:rPr lang="ru-RU" dirty="0" smtClean="0"/>
              <a:t>области 8 </a:t>
            </a:r>
            <a:r>
              <a:rPr lang="ru-RU" dirty="0"/>
              <a:t>(8512) 39-01-75 (коммутатор) </a:t>
            </a:r>
            <a:r>
              <a:rPr lang="ru-RU" dirty="0" smtClean="0"/>
              <a:t>либо по адресу электронной почты</a:t>
            </a:r>
            <a:r>
              <a:rPr lang="en-US" dirty="0"/>
              <a:t> ufsin@30.fsin.gov.ru 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047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1874" y="609600"/>
            <a:ext cx="8482737" cy="12801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Расширение сети исправительных центров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99360" y="2368731"/>
            <a:ext cx="9005251" cy="3541179"/>
          </a:xfrm>
        </p:spPr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Развитие сети исправительных центров </a:t>
            </a:r>
            <a:r>
              <a:rPr lang="ru-RU" dirty="0" smtClean="0"/>
              <a:t>- одно из важнейших направлений развития уголовно-исполнительной </a:t>
            </a:r>
            <a:r>
              <a:rPr lang="ru-RU" dirty="0"/>
              <a:t>системы </a:t>
            </a:r>
            <a:r>
              <a:rPr lang="ru-RU" dirty="0" smtClean="0"/>
              <a:t>России (</a:t>
            </a:r>
            <a:r>
              <a:rPr lang="ru-RU" sz="1400" i="1" dirty="0" smtClean="0"/>
              <a:t>Концепция </a:t>
            </a:r>
            <a:r>
              <a:rPr lang="ru-RU" sz="1400" i="1" dirty="0"/>
              <a:t>развития уголовно-исполнительной системы Российской Федерации на период до 2030 года, </a:t>
            </a:r>
            <a:r>
              <a:rPr lang="ru-RU" sz="1400" i="1" dirty="0" smtClean="0"/>
              <a:t>утвержденная </a:t>
            </a:r>
            <a:r>
              <a:rPr lang="ru-RU" sz="1400" i="1" dirty="0"/>
              <a:t>распоряжением Правительства Российской Федерации от 29.04.2021 №1138-р </a:t>
            </a:r>
            <a:r>
              <a:rPr lang="ru-RU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 настоящее время в Российской Федерации проходит масштабная кампания по привлечению представителей бизнес-сообщества к созданию исправительных центров на базе имущества организаций, привлекающих к труду осужденных к принудительным работам.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Проведение данной кампании всесторонне поддерживается государством.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При минимальных затратах организации могут получить максимальную выгоду.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5825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2207" y="609600"/>
            <a:ext cx="8168640" cy="98406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Преимущества привлечения к труду осужденных к принудительным работам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73830" y="2538550"/>
            <a:ext cx="8656320" cy="444137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размер </a:t>
            </a:r>
            <a:r>
              <a:rPr lang="ru-RU" dirty="0"/>
              <a:t>заработной платы осужденного к принудительным работам может быть не выше величины МРОТ;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сокращенная </a:t>
            </a:r>
            <a:r>
              <a:rPr lang="ru-RU" dirty="0"/>
              <a:t>продолжительность ежегодного оплачиваемого отпуска - </a:t>
            </a:r>
            <a:r>
              <a:rPr lang="ru-RU" dirty="0" smtClean="0"/>
              <a:t>18 </a:t>
            </a:r>
            <a:r>
              <a:rPr lang="ru-RU" dirty="0"/>
              <a:t>календарных дней;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стабильность </a:t>
            </a:r>
            <a:r>
              <a:rPr lang="ru-RU" dirty="0"/>
              <a:t>заполнения вакантных должностей из разряда «рабочих специальностей»;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осужденный </a:t>
            </a:r>
            <a:r>
              <a:rPr lang="ru-RU" dirty="0"/>
              <a:t>к принудительным работам не вправе отказаться от предложенной ему работы;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практически </a:t>
            </a:r>
            <a:r>
              <a:rPr lang="ru-RU" dirty="0"/>
              <a:t>исключены случаи уклонения осужденных от выполнения работ либо некачественного выполнения осужденными работ, поскольку наказание в виде принудительных работ может быть заменено на реальное лишение свободы. В связи с чем, осужденные к принудительным работам заинтересованы в качественном выполнении </a:t>
            </a:r>
            <a:r>
              <a:rPr lang="ru-RU" dirty="0" smtClean="0"/>
              <a:t>работ.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717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5190" y="609600"/>
            <a:ext cx="9179422" cy="123661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Принудительные работы как вид наказания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29693" y="2516536"/>
            <a:ext cx="9326879" cy="4580950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Принудительные </a:t>
            </a:r>
            <a:r>
              <a:rPr lang="ru-RU" b="1" dirty="0"/>
              <a:t>работы </a:t>
            </a:r>
            <a:r>
              <a:rPr lang="ru-RU" b="1" dirty="0" smtClean="0"/>
              <a:t>- альтернатива </a:t>
            </a:r>
            <a:r>
              <a:rPr lang="ru-RU" b="1" dirty="0"/>
              <a:t>лишению свободы </a:t>
            </a:r>
            <a:r>
              <a:rPr lang="ru-RU" dirty="0" smtClean="0"/>
              <a:t>за </a:t>
            </a:r>
            <a:r>
              <a:rPr lang="ru-RU" dirty="0"/>
              <a:t>совершение преступления </a:t>
            </a:r>
            <a:r>
              <a:rPr lang="ru-RU" b="1" dirty="0"/>
              <a:t>небольшой </a:t>
            </a:r>
            <a:r>
              <a:rPr lang="ru-RU" dirty="0"/>
              <a:t>или </a:t>
            </a:r>
            <a:r>
              <a:rPr lang="ru-RU" b="1" dirty="0"/>
              <a:t>средней тяжести </a:t>
            </a:r>
            <a:r>
              <a:rPr lang="ru-RU" dirty="0"/>
              <a:t>либо за совершение тяжкого преступления впервые</a:t>
            </a:r>
            <a:r>
              <a:rPr lang="ru-RU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Если, назначив наказание в виде лишения свободы, </a:t>
            </a:r>
            <a:r>
              <a:rPr lang="ru-RU" b="1" dirty="0"/>
              <a:t>суд</a:t>
            </a:r>
            <a:r>
              <a:rPr lang="ru-RU" dirty="0"/>
              <a:t> придет к выводу о </a:t>
            </a:r>
            <a:r>
              <a:rPr lang="ru-RU" b="1" dirty="0"/>
              <a:t>возможности исправления осужденного без реального отбывания наказания в местах лишения свободы</a:t>
            </a:r>
            <a:r>
              <a:rPr lang="ru-RU" dirty="0"/>
              <a:t>, он постановляет </a:t>
            </a:r>
            <a:r>
              <a:rPr lang="ru-RU" b="1" dirty="0"/>
              <a:t>заменить </a:t>
            </a:r>
            <a:r>
              <a:rPr lang="ru-RU" dirty="0"/>
              <a:t>осужденному наказание в виде лишения свободы принудительными работами</a:t>
            </a:r>
            <a:r>
              <a:rPr lang="ru-RU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На практике принудительные работы назначаются водителям за дорожно-транспортные происшествия; лицам за совершение бытовых преступлений; за совершение экономических преступлений, преступлений без прямого умысла.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Рецидивисты, лица, осужденные за дерзкие преступления, не приговариваются к принудительным работам</a:t>
            </a:r>
            <a:r>
              <a:rPr lang="ru-RU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Находящиеся в исправительных центрах осужденные не изолированы от общества, они могут пользоваться телефоном и Интернетом, а также самостоятельно добираться от  исправительного центра до места работы и получать отпуск</a:t>
            </a:r>
            <a:r>
              <a:rPr lang="ru-RU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Назначаются на </a:t>
            </a:r>
            <a:r>
              <a:rPr lang="ru-RU" b="1" dirty="0" smtClean="0"/>
              <a:t>срок </a:t>
            </a:r>
            <a:r>
              <a:rPr lang="ru-RU" dirty="0" smtClean="0"/>
              <a:t>от двух месяцев до пяти лет.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169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097280"/>
          </a:xfrm>
        </p:spPr>
        <p:txBody>
          <a:bodyPr/>
          <a:lstStyle/>
          <a:p>
            <a:r>
              <a:rPr lang="ru-RU" dirty="0" smtClean="0"/>
              <a:t>Исправительные центры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03566" y="1706880"/>
            <a:ext cx="9101045" cy="420303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Исправительные центры </a:t>
            </a:r>
            <a:r>
              <a:rPr lang="ru-RU" dirty="0" smtClean="0"/>
              <a:t>– специальные учреждения, в которых осужденные к принудительным работам отбывают наказание.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Располагаются в </a:t>
            </a:r>
            <a:r>
              <a:rPr lang="ru-RU" dirty="0"/>
              <a:t>пределах территории субъекта Российской Федерации, в котором они проживали или были осуждены</a:t>
            </a:r>
            <a:r>
              <a:rPr lang="ru-RU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В целях привлечения к труду осужденных к принудительным работам на базе имущества, предоставляемого в безвозмездное пользование организациями, использующими труд этих осужденных, могут создаваться </a:t>
            </a:r>
            <a:r>
              <a:rPr lang="ru-RU" b="1" dirty="0"/>
              <a:t>участки исправительных центров</a:t>
            </a:r>
            <a:r>
              <a:rPr lang="ru-RU" dirty="0"/>
              <a:t>, расположенные вне исправительных центров, но в пределах субъектов Российской Федерации, на территориях которых они находятся.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8432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130628"/>
            <a:ext cx="9393782" cy="157625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Порядок создания и функционирования участков исправительных центров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429691"/>
            <a:ext cx="8949645" cy="463296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Решение </a:t>
            </a:r>
            <a:r>
              <a:rPr lang="ru-RU" b="1" dirty="0"/>
              <a:t>о создании </a:t>
            </a:r>
            <a:r>
              <a:rPr lang="ru-RU" dirty="0"/>
              <a:t>участка исправительного центра принимается </a:t>
            </a:r>
            <a:r>
              <a:rPr lang="ru-RU" b="1" dirty="0"/>
              <a:t>ФСИН России </a:t>
            </a:r>
            <a:r>
              <a:rPr lang="ru-RU" dirty="0"/>
              <a:t>на основании предложений </a:t>
            </a:r>
            <a:r>
              <a:rPr lang="ru-RU" b="1" dirty="0"/>
              <a:t>территориального органа ФСИН России.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Для </a:t>
            </a:r>
            <a:r>
              <a:rPr lang="ru-RU" dirty="0"/>
              <a:t>создания участка исправительного центра начальник территориального органа ФСИН России направляет обращение во ФСИН России.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 обращению </a:t>
            </a:r>
            <a:r>
              <a:rPr lang="ru-RU" dirty="0" smtClean="0"/>
              <a:t>прилагается, в том числе копия </a:t>
            </a:r>
            <a:r>
              <a:rPr lang="ru-RU" b="1" dirty="0"/>
              <a:t>письменного соглашения </a:t>
            </a:r>
            <a:r>
              <a:rPr lang="ru-RU" dirty="0"/>
              <a:t>между исправительным центром и организацией, изъявившей готовность трудоустроить осужденных к принудительным работам, о намерениях заключить договор с исправительным центром об использовании труда осужденных к принудительным работам, находящихся на участке исправительного </a:t>
            </a:r>
            <a:r>
              <a:rPr lang="ru-RU" dirty="0" smtClean="0"/>
              <a:t>центра.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 </a:t>
            </a:r>
            <a:r>
              <a:rPr lang="ru-RU" b="1" dirty="0"/>
              <a:t>Типовой договор</a:t>
            </a:r>
            <a:r>
              <a:rPr lang="ru-RU" dirty="0"/>
              <a:t> между исправительным центром и организацией, использующей труд осужденных к принудительным </a:t>
            </a:r>
            <a:r>
              <a:rPr lang="ru-RU" dirty="0" smtClean="0"/>
              <a:t>работам</a:t>
            </a:r>
            <a:r>
              <a:rPr lang="ru-RU" dirty="0"/>
              <a:t>, </a:t>
            </a:r>
            <a:r>
              <a:rPr lang="ru-RU" dirty="0" smtClean="0"/>
              <a:t>утвержден приказом </a:t>
            </a:r>
            <a:r>
              <a:rPr lang="ru-RU" dirty="0"/>
              <a:t>ФСИН России от 17.12.2019 №</a:t>
            </a:r>
            <a:r>
              <a:rPr lang="ru-RU" dirty="0" smtClean="0"/>
              <a:t>1138.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378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5518" y="792479"/>
            <a:ext cx="9005251" cy="11495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Администрация исправительного центра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94559" y="2534192"/>
            <a:ext cx="9127171" cy="3845979"/>
          </a:xfrm>
        </p:spPr>
        <p:txBody>
          <a:bodyPr>
            <a:normAutofit fontScale="77500" lnSpcReduction="20000"/>
          </a:bodyPr>
          <a:lstStyle/>
          <a:p>
            <a:r>
              <a:rPr lang="ru-RU" sz="2100" dirty="0">
                <a:solidFill>
                  <a:srgbClr val="FF0000"/>
                </a:solidFill>
              </a:rPr>
              <a:t>Администратором исправительного центра является территориальный орган ФСИН России. </a:t>
            </a:r>
          </a:p>
          <a:p>
            <a:r>
              <a:rPr lang="ru-RU" sz="23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администрации исправительного центра:</a:t>
            </a:r>
            <a:endParaRPr lang="ru-RU" sz="23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обеспечивает соблюдение осужденными порядка и условий отбывания наказания;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осуществляет надзор за осужденными и принимает меры по предупреждению нарушений установленного порядка отбывания наказания;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организует бытовое устройство осужденных к принудительным работам;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проводит с осужденными воспитательную работу;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применяет меры поощрения и взыскания, предусмотренные УИК Российской Федерации;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вправе использовать аудиовизуальные, электронные и иные технические средства надзора и контроля для предупреждения преступлений, нарушений порядка и условий отбывания принудительных работ и для получения необходимой информации о поведении осужденных к принудительным работам;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FF0000"/>
                </a:solidFill>
              </a:rPr>
              <a:t>заключение </a:t>
            </a:r>
            <a:r>
              <a:rPr lang="ru-RU" dirty="0">
                <a:solidFill>
                  <a:srgbClr val="FF0000"/>
                </a:solidFill>
              </a:rPr>
              <a:t>с осужденными к исправительным </a:t>
            </a:r>
            <a:r>
              <a:rPr lang="ru-RU" dirty="0" smtClean="0">
                <a:solidFill>
                  <a:srgbClr val="FF0000"/>
                </a:solidFill>
              </a:rPr>
              <a:t>работам срочного </a:t>
            </a:r>
            <a:r>
              <a:rPr lang="ru-RU" dirty="0">
                <a:solidFill>
                  <a:srgbClr val="FF0000"/>
                </a:solidFill>
              </a:rPr>
              <a:t>трудового договора на период соответствующий сроку оставшегося срока наказания. 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hlinkClick r:id="rId2"/>
            </a:endParaRPr>
          </a:p>
          <a:p>
            <a:endParaRPr lang="ru-RU" dirty="0" smtClean="0">
              <a:hlinkClick r:id="rId2"/>
            </a:endParaRPr>
          </a:p>
          <a:p>
            <a:endParaRPr lang="ru-RU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201667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4160" y="609600"/>
            <a:ext cx="8700451" cy="879566"/>
          </a:xfrm>
        </p:spPr>
        <p:txBody>
          <a:bodyPr>
            <a:noAutofit/>
          </a:bodyPr>
          <a:lstStyle/>
          <a:p>
            <a:r>
              <a:rPr lang="ru-RU" sz="3500" dirty="0" smtClean="0"/>
              <a:t>Обязанности администрации организации, принимающей на работу осужденных</a:t>
            </a:r>
            <a:endParaRPr lang="ru-RU" sz="35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69030" y="1854926"/>
            <a:ext cx="9161416" cy="475488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обеспечивают </a:t>
            </a:r>
            <a:r>
              <a:rPr lang="ru-RU" dirty="0"/>
              <a:t>их привлечение к труду с учетом состояния здоровья и квалификации, прохождение ими профессионального обучения или получение ими среднего профессионального образования по программам подготовки квалифицированных рабочих, служащих.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предоставляет </a:t>
            </a:r>
            <a:r>
              <a:rPr lang="ru-RU" dirty="0"/>
              <a:t>на основании договора с исправительным центром общежития для проживания этих осужденных по нормам, установленным частью первой статьи 60.5 УИК Российской Федерации, другие помещения и имущество, необходимые для обеспечения установленного порядка и условий отбывания принудительных работ;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оказывает содействие администрации исправительного центра в материально-бытовом и медико-санитарном обеспечении осужденных к принудительным работам;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предоставляет помещения, необходимые для несения службы сотрудниками участка исправительного центра.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346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9326" y="365760"/>
            <a:ext cx="9344885" cy="251677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Разграничение ответственности между организацией и территориальным органом ФСИН России 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69326" y="2882537"/>
            <a:ext cx="9257211" cy="322217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Работодатель</a:t>
            </a:r>
            <a:r>
              <a:rPr lang="ru-RU" dirty="0">
                <a:solidFill>
                  <a:srgbClr val="FF0000"/>
                </a:solidFill>
              </a:rPr>
              <a:t>, предоставивший  рабочее место осужденному к наказанию в виде исправительных работ, несет ответственность только в части трудового законодательства, в части отбывания осужденным наказания в виде исправительных работ несет ответственность территориальный орган ФСИН России, в том числе сотрудники территориального органа ФСИН России присутствуют на участках, функционирующих как </a:t>
            </a:r>
            <a:r>
              <a:rPr lang="ru-RU">
                <a:solidFill>
                  <a:srgbClr val="FF0000"/>
                </a:solidFill>
              </a:rPr>
              <a:t>исправительные </a:t>
            </a:r>
            <a:r>
              <a:rPr lang="ru-RU" smtClean="0">
                <a:solidFill>
                  <a:srgbClr val="FF0000"/>
                </a:solidFill>
              </a:rPr>
              <a:t>центры. 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34532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176</TotalTime>
  <Words>989</Words>
  <Application>Microsoft Office PowerPoint</Application>
  <PresentationFormat>Произвольный</PresentationFormat>
  <Paragraphs>62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Вопросы создания и функционирования исправительных центров</vt:lpstr>
      <vt:lpstr>Расширение сети исправительных центров</vt:lpstr>
      <vt:lpstr>Преимущества привлечения к труду осужденных к принудительным работам </vt:lpstr>
      <vt:lpstr>Принудительные работы как вид наказания</vt:lpstr>
      <vt:lpstr>Исправительные центры</vt:lpstr>
      <vt:lpstr>Порядок создания и функционирования участков исправительных центров</vt:lpstr>
      <vt:lpstr>Администрация исправительного центра</vt:lpstr>
      <vt:lpstr>Обязанности администрации организации, принимающей на работу осужденных</vt:lpstr>
      <vt:lpstr>Разграничение ответственности между организацией и территориальным органом ФСИН России  </vt:lpstr>
      <vt:lpstr>Материально-бытовое обеспечение осужденных к принудительным работам </vt:lpstr>
      <vt:lpstr>Контактная информация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Принудительные работы: теория и практика, преимущества приема на работу осужденных к данному виду наказания</dc:title>
  <dc:creator>Андрощук Анастасия</dc:creator>
  <cp:lastModifiedBy>Наталья Щедрикова</cp:lastModifiedBy>
  <cp:revision>28</cp:revision>
  <dcterms:created xsi:type="dcterms:W3CDTF">2022-05-06T07:02:56Z</dcterms:created>
  <dcterms:modified xsi:type="dcterms:W3CDTF">2022-05-23T09:33:16Z</dcterms:modified>
</cp:coreProperties>
</file>